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87" r:id="rId3"/>
    <p:sldId id="259" r:id="rId4"/>
    <p:sldId id="309" r:id="rId5"/>
    <p:sldId id="261" r:id="rId6"/>
    <p:sldId id="262" r:id="rId7"/>
    <p:sldId id="264" r:id="rId8"/>
    <p:sldId id="299" r:id="rId9"/>
    <p:sldId id="300" r:id="rId10"/>
    <p:sldId id="268" r:id="rId11"/>
    <p:sldId id="269" r:id="rId12"/>
    <p:sldId id="270" r:id="rId13"/>
    <p:sldId id="288" r:id="rId14"/>
    <p:sldId id="302" r:id="rId15"/>
    <p:sldId id="303" r:id="rId16"/>
    <p:sldId id="304" r:id="rId17"/>
    <p:sldId id="305" r:id="rId18"/>
    <p:sldId id="266" r:id="rId19"/>
    <p:sldId id="267" r:id="rId20"/>
    <p:sldId id="271" r:id="rId21"/>
    <p:sldId id="274" r:id="rId22"/>
    <p:sldId id="289" r:id="rId23"/>
    <p:sldId id="290" r:id="rId24"/>
    <p:sldId id="310" r:id="rId25"/>
    <p:sldId id="312" r:id="rId26"/>
    <p:sldId id="313" r:id="rId27"/>
    <p:sldId id="314" r:id="rId28"/>
    <p:sldId id="315" r:id="rId29"/>
    <p:sldId id="316" r:id="rId30"/>
    <p:sldId id="317" r:id="rId31"/>
    <p:sldId id="319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93" r:id="rId40"/>
    <p:sldId id="291" r:id="rId41"/>
    <p:sldId id="292" r:id="rId42"/>
    <p:sldId id="294" r:id="rId43"/>
    <p:sldId id="308" r:id="rId44"/>
    <p:sldId id="283" r:id="rId45"/>
    <p:sldId id="320" r:id="rId46"/>
    <p:sldId id="306" r:id="rId47"/>
    <p:sldId id="307" r:id="rId48"/>
    <p:sldId id="284" r:id="rId49"/>
    <p:sldId id="285" r:id="rId50"/>
    <p:sldId id="286" r:id="rId51"/>
    <p:sldId id="29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C9F01-D8DD-6DAE-D9A7-DF146A1C5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FD94D-CBFB-2345-5D80-3F7D9AFE5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D8879-4569-0EDA-D261-3756CAEC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72229-2B21-902E-80F7-5AE6543C2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AEE76-7D45-1163-B212-F06CAD47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3BF3-14AA-4D72-942D-3002B19F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2E7D5-539E-5058-C7BE-80EB221EB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589FC-8F12-5299-8A71-DA17C5CA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D08BB-1C5A-1031-06EC-702AAC44B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2BBB-2084-B71E-CE4D-E90B4EBF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53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F8316-21A2-2515-77AD-8C61D395D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125F2-02DA-EFD4-6C55-71C8A8717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7A234-1E96-2810-EA87-08CFDC7A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9FF0B-A622-61F6-2374-642C6E4A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B80DC-28B3-90EE-3CC4-27BD878A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2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ACE3-4AE7-B039-A9CF-8B0E92A5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8A7D-750E-D605-F261-4CC91C383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7D217-3E9B-89A1-5AF6-E1BD0C72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41F59-4C6C-4315-007C-B8819531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251D5-5D0A-39BC-751B-23519E81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7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670D-C6F0-0379-77E0-290C4003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E7372-7E13-D1CC-0932-52CAC1E84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56795-E68D-CFD0-1E41-AF806AE0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9EDDA-03FC-6572-3EE3-8841917B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7DFD1-99DF-CCE2-C880-BB631BF5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8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44B4-5FE4-0CC3-E915-F042D6CD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94FE3-9B7B-10B0-3DCF-1DA40153E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D3F67-9529-B451-66BF-13CB4D686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FE14C-3E49-2C0F-AFF2-4C4E7DE0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5DBB2-40C0-FDD9-F84E-74F53FEE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72FF2-11AA-7DE5-CAD1-E5145ECB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3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4661-562B-0A9B-EDB5-AA2CAEABD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98A3B-CCCA-BEBD-D52E-F07DC3B4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E1A1B-F6F7-0F20-2661-C6478FC0C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0383D7-924F-7946-9D47-018B3D71C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4AD22-AACB-036B-802A-73A384CC75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D084C-949F-9C3A-15FC-F3260490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7802CB-CDD2-50D3-611D-C0D2D88A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52AF8-C90C-CC0C-6B0D-E39FAE32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0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0403-8A5F-2527-0208-9EE1514A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3C88D-A917-49FC-20BC-C7404625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5A1F4-4B14-BA53-90A1-17B23EE9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CA018-67AD-141F-4C4B-189EA1CB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31FF5-106F-7FFE-15D8-AFF46400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F05D5-5E23-40EE-65D3-34778479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39415-D6C3-4036-E5F4-0B066019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7E2C-47A0-4977-3B87-BD8440F1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55C3-D4D5-800D-9D80-E42BBAC27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FE83F-D0A2-9E1A-855B-00867CFEC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B383E-0CE1-90F9-F1AE-65F5672D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E92F0-F637-59B4-DC36-5628526E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F60D9-D1F2-826B-2A7B-895F3A5A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3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0C2E-752A-AF07-D3D0-82F421112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6B601-5D8C-AC30-2888-2754322BF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8B9CC-5BBA-57F0-C1CB-1E476DEA3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C4D76-EEA5-7B37-7B1A-37E79CA6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C6680-D146-F14D-20CB-B6E8BBB8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4827F-71E8-0E3F-B3C0-64EE9C9A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3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37AC6-9008-4C2B-C041-931E44F56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B6D6C-E2CC-2035-E60C-B13AC56D5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AB2B9-7B07-7A39-FB7A-35D98C77E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2E3FC-A7FF-4AE6-AF7B-2985912A229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4D4F6-C2B7-9E77-779F-244AB766C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BFFE-94C6-706C-4DA4-4ACBA662A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6BEB5-5A5E-45E4-A5EC-AE0A596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8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ultan1@fordham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99acre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EDF55-662C-38BD-291A-A03DF4E40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072" b="35678"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D61B8-8390-F5B3-09BD-66D6B4C6B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083" y="1476683"/>
            <a:ext cx="5064117" cy="39046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C004C-BE46-3FFE-3701-CF25E380B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376" y="3326860"/>
            <a:ext cx="4804104" cy="2144058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endParaRPr lang="en-US" sz="3000" dirty="0">
              <a:solidFill>
                <a:srgbClr val="FFFFFF"/>
              </a:solidFill>
            </a:endParaRPr>
          </a:p>
          <a:p>
            <a:endParaRPr lang="en-US" sz="3000" dirty="0">
              <a:solidFill>
                <a:srgbClr val="FFFFFF"/>
              </a:solidFill>
            </a:endParaRPr>
          </a:p>
          <a:p>
            <a:endParaRPr lang="en-US" sz="3000" dirty="0">
              <a:solidFill>
                <a:srgbClr val="FFFFFF"/>
              </a:solidFill>
            </a:endParaRPr>
          </a:p>
          <a:p>
            <a:pPr algn="r"/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Tipu Sultan </a:t>
            </a:r>
          </a:p>
          <a:p>
            <a:pPr algn="r"/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Fordham University, New York, USA</a:t>
            </a:r>
          </a:p>
          <a:p>
            <a:pPr algn="r"/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 (Email: </a:t>
            </a:r>
            <a:r>
              <a:rPr lang="en-US" i="0" u="none" strike="noStrike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tsultan1@fordham.edu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00667-D106-AE46-E3AF-CBB9D0D1891D}"/>
              </a:ext>
            </a:extLst>
          </p:cNvPr>
          <p:cNvSpPr txBox="1"/>
          <p:nvPr/>
        </p:nvSpPr>
        <p:spPr>
          <a:xfrm>
            <a:off x="535909" y="896070"/>
            <a:ext cx="111201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"Advancing Real Estate Analytics: A Machine Learning Approach for Price </a:t>
            </a:r>
          </a:p>
          <a:p>
            <a:pPr algn="ctr"/>
            <a:r>
              <a:rPr 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Prediction and Personalized Recommendations"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44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401D-A961-63CB-895B-A83FF36F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01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500" b="1" i="0" dirty="0">
                <a:solidFill>
                  <a:srgbClr val="FF0000"/>
                </a:solidFill>
                <a:effectLst/>
                <a:latin typeface="Söhne"/>
              </a:rPr>
              <a:t>Univariate Analysis</a:t>
            </a:r>
            <a:endParaRPr lang="en-US" sz="25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C3B53-6AB4-5A9C-6ECD-DB8BA86BB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927" y="1087881"/>
            <a:ext cx="5528519" cy="48510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7831B-F429-6B02-07F1-6A3ADA74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30" y="1304697"/>
            <a:ext cx="5748514" cy="4851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BC25D4-E7B3-FBC4-99CB-5BBA4ECF8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3E469B-FA21-BA41-016E-849BFF1DCE8E}"/>
              </a:ext>
            </a:extLst>
          </p:cNvPr>
          <p:cNvCxnSpPr/>
          <p:nvPr/>
        </p:nvCxnSpPr>
        <p:spPr>
          <a:xfrm>
            <a:off x="933401" y="933253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05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700E-57D2-E05D-2BE0-D7DC245A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104"/>
          </a:xfrm>
        </p:spPr>
        <p:txBody>
          <a:bodyPr/>
          <a:lstStyle/>
          <a:p>
            <a:pPr algn="ctr"/>
            <a:r>
              <a:rPr lang="en-US" sz="4400" b="1" i="0" dirty="0">
                <a:solidFill>
                  <a:srgbClr val="FF0000"/>
                </a:solidFill>
                <a:effectLst/>
                <a:latin typeface="Söhne"/>
              </a:rPr>
              <a:t>Univariate Analysis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2578D-900B-0EAC-C2C0-4AC68BC39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194"/>
            <a:ext cx="4690888" cy="3715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7F5BC-AB56-B95F-21F9-4D43DB95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096" y="2006194"/>
            <a:ext cx="5661703" cy="4301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5F43F-188E-DBE9-1671-78DE54ABF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87EA35-910A-108F-FDC3-993314098EBF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07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7005-2A06-A6A9-DCA0-7CCB738F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481"/>
          </a:xfrm>
        </p:spPr>
        <p:txBody>
          <a:bodyPr/>
          <a:lstStyle/>
          <a:p>
            <a:pPr algn="ctr"/>
            <a:r>
              <a:rPr lang="en-US" sz="4400" b="1" i="0" dirty="0">
                <a:solidFill>
                  <a:srgbClr val="FF0000"/>
                </a:solidFill>
                <a:effectLst/>
                <a:latin typeface="Söhne"/>
              </a:rPr>
              <a:t>Univariate Analysis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7B3C2-31ED-79EC-8E21-5220C1064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35" y="1887257"/>
            <a:ext cx="5827815" cy="41270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170B1-2D7D-673F-8680-EA05D797D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198" y="1887257"/>
            <a:ext cx="5698595" cy="4005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4DD2E8-6A09-E926-B933-9E84FE141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34F82A-7F97-480A-A80D-417895B97A1B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88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E3236-D9D9-B306-3245-5549085F6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8" y="1242954"/>
            <a:ext cx="8729221" cy="549689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F38732-442D-299B-213B-97D6EF516A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0000"/>
                </a:solidFill>
                <a:latin typeface="Söhne"/>
              </a:rPr>
              <a:t>Univariate Analysis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E8A82-7BE9-1198-496A-09CF75EB5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C447D6-0CAA-D2DA-443C-DECC759491FD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7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F38732-442D-299B-213B-97D6EF516A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0000"/>
                </a:solidFill>
                <a:latin typeface="Söhne"/>
              </a:rPr>
              <a:t>Univariate Analysis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E8A82-7BE9-1198-496A-09CF75EB5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C447D6-0CAA-D2DA-443C-DECC759491FD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A4B90B9-A9B9-0E6B-BFFA-11D58A7E1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95" y="1618045"/>
            <a:ext cx="7163339" cy="50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9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F38732-442D-299B-213B-97D6EF516A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0000"/>
                </a:solidFill>
                <a:latin typeface="Söhne"/>
              </a:rPr>
              <a:t>Univariate Analysis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E8A82-7BE9-1198-496A-09CF75EB5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C447D6-0CAA-D2DA-443C-DECC759491FD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EDEFBDC-0A50-D227-3C81-9090A494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3" y="1761179"/>
            <a:ext cx="6896100" cy="3800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F696C6-DEFD-1F6E-8354-7147ABD68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817" y="1897308"/>
            <a:ext cx="4126700" cy="32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F38732-442D-299B-213B-97D6EF516A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0000"/>
                </a:solidFill>
                <a:latin typeface="Söhne"/>
              </a:rPr>
              <a:t>Univariate Analysis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E8A82-7BE9-1198-496A-09CF75EB5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C447D6-0CAA-D2DA-443C-DECC759491FD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B37C52C-7F5E-08C8-471D-C8BC7405A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17"/>
            <a:ext cx="6532775" cy="465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AB5F1-7DC7-C6EE-F7B8-A362CE8F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43" y="1432407"/>
            <a:ext cx="5411445" cy="42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1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F38732-442D-299B-213B-97D6EF516A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73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0000"/>
                </a:solidFill>
                <a:latin typeface="Söhne"/>
              </a:rPr>
              <a:t>Univariate Analysis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E8A82-7BE9-1198-496A-09CF75EB5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C447D6-0CAA-D2DA-443C-DECC759491FD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081CFA-11EA-9657-092A-96A1E4888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6" y="1817458"/>
            <a:ext cx="5102146" cy="364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B371B9-40A5-D980-B14F-AEF02DE7E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52" y="1648057"/>
            <a:ext cx="5279649" cy="42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5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4F7F-2FA5-2F54-4084-1DB84A69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23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Pandas Profiling: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8A79-B145-5874-A345-56199F67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2. Pandas Profiling: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holistic overview of the dataset's structure and characteristics.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Techniques: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Leveraged the Pandas Profiling library for detailed statistical summaries.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Insights Gained: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Uncovered correlations, missing data patterns, and statistical measures for each variable.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EB742-47A9-F8B7-0AEB-0CD371785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671E0A-CDCD-5277-60DE-7F6ABE702C83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0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149E-6F91-9D6D-1F3F-31C16D75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Multivariate Analysis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C42D-27AE-7126-EC12-95970FDDC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485"/>
            <a:ext cx="10515600" cy="495147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3. Multivariate Analysis: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To examine relationships between multiple variables simultaneously.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Techniques: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Correlation matrices, scatter plots, and heatmaps.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Insights Gained: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Discovered patterns, dependencies, and potential outliers within the dataset.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A66C5-08CB-F3E6-9BE7-E64964F80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399098-810A-3EFA-D79D-952F3B43BAF4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26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0838-6A08-0D5C-B912-7A0D504D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54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Overview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773F-8971-5453-E12B-2010D3E6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31"/>
            <a:ext cx="10515600" cy="497033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Collection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Cleaning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Feature Engineering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EDA and Outlier Detection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missing value imputation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Feature Selection Model Selection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Analysis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Building Recommendation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Implemntation</a:t>
            </a:r>
            <a:r>
              <a:rPr lang="en-US" dirty="0"/>
              <a:t> in the web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Video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7FAD-8122-CE76-B5C6-F06B5EB85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947397-671D-BCC7-E423-4B62614C069F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563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3DD9-9C41-43A7-FE6B-7B2FCC25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162"/>
            <a:ext cx="10515600" cy="3890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Multivariate Analysis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DE7CC-DDCF-3FD3-DEAD-167F4E5FA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20" y="660261"/>
            <a:ext cx="9144000" cy="603057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71F15-6884-AACD-16BD-1D5271EA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F65F65-E4F0-7798-589D-3C5B6C504AC4}"/>
              </a:ext>
            </a:extLst>
          </p:cNvPr>
          <p:cNvCxnSpPr/>
          <p:nvPr/>
        </p:nvCxnSpPr>
        <p:spPr>
          <a:xfrm>
            <a:off x="838200" y="556181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52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9E80-08B1-3A08-B1C7-5B8A509C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12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Outlier Detection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AA2059-BC6F-6F80-0687-1FD69750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8" y="1823914"/>
            <a:ext cx="5184658" cy="39502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7E47A-E6E8-60F1-2ECC-FD634D7D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82B13F-AFB3-9123-EAB9-BD273966294C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2216680-1CAE-CC6B-D550-D89FED5CA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84" y="1740346"/>
            <a:ext cx="5545604" cy="40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9E80-08B1-3A08-B1C7-5B8A509C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12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Outlier Detection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7E47A-E6E8-60F1-2ECC-FD634D7D1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82B13F-AFB3-9123-EAB9-BD273966294C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7AB364-E510-1B34-22CB-F672BEAF5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42" y="1071481"/>
            <a:ext cx="5141764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C921FC-D86D-C320-6C0D-6DDF6BE93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06" y="1306400"/>
            <a:ext cx="5483523" cy="41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74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9E80-08B1-3A08-B1C7-5B8A509C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12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Outlier Detection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7E47A-E6E8-60F1-2ECC-FD634D7D1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82B13F-AFB3-9123-EAB9-BD273966294C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7A0589-EBD7-BE3E-35F2-A837A83B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1" y="1501383"/>
            <a:ext cx="5517017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91FEC3-D7CB-52DF-C966-F115B716D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552" y="1501383"/>
            <a:ext cx="5458219" cy="45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2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7455-39D4-D6AF-652D-DAE01E39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31" y="55674"/>
            <a:ext cx="10515600" cy="9074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Feature Selection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4679A2-8EC6-1C5D-359A-34087044E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868" y="1825625"/>
            <a:ext cx="488826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2AE0D-1DCB-913A-2BE7-5452F421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160D55-5877-7C53-76DC-8B8E5DD951D1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E8DA91-950E-69A8-1D58-45076AEDF8A8}"/>
              </a:ext>
            </a:extLst>
          </p:cNvPr>
          <p:cNvSpPr txBox="1"/>
          <p:nvPr/>
        </p:nvSpPr>
        <p:spPr>
          <a:xfrm>
            <a:off x="1130431" y="1306400"/>
            <a:ext cx="600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Technique 1 - Correlation Analysis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30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7455-39D4-D6AF-652D-DAE01E39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31" y="55674"/>
            <a:ext cx="10515600" cy="9074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Feature Selection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F74114-6C93-59F3-05E0-220976748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670" y="1825625"/>
            <a:ext cx="8710660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2AE0D-1DCB-913A-2BE7-5452F421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160D55-5877-7C53-76DC-8B8E5DD951D1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E8DA91-950E-69A8-1D58-45076AEDF8A8}"/>
              </a:ext>
            </a:extLst>
          </p:cNvPr>
          <p:cNvSpPr txBox="1"/>
          <p:nvPr/>
        </p:nvSpPr>
        <p:spPr>
          <a:xfrm>
            <a:off x="1130431" y="1306400"/>
            <a:ext cx="600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Technique 2 - </a:t>
            </a:r>
            <a:r>
              <a:rPr lang="fr-F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Forest </a:t>
            </a:r>
            <a:r>
              <a:rPr lang="fr-F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Importance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354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7455-39D4-D6AF-652D-DAE01E39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31" y="55674"/>
            <a:ext cx="10515600" cy="9074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Feature Selection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3CBBC5-3482-B64E-2B3B-76FD7FE40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670" y="1825625"/>
            <a:ext cx="8710660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2AE0D-1DCB-913A-2BE7-5452F421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160D55-5877-7C53-76DC-8B8E5DD951D1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E8DA91-950E-69A8-1D58-45076AEDF8A8}"/>
              </a:ext>
            </a:extLst>
          </p:cNvPr>
          <p:cNvSpPr txBox="1"/>
          <p:nvPr/>
        </p:nvSpPr>
        <p:spPr>
          <a:xfrm>
            <a:off x="1130430" y="1306400"/>
            <a:ext cx="725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Technique 3 - Gradient Boosting Feature </a:t>
            </a:r>
            <a:r>
              <a:rPr lang="en-US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mportances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403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7455-39D4-D6AF-652D-DAE01E39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31" y="55674"/>
            <a:ext cx="10515600" cy="9074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Feature Selection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A80EA6-6959-C63F-1972-11FC89DF2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464" y="1825625"/>
            <a:ext cx="6667071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2AE0D-1DCB-913A-2BE7-5452F421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160D55-5877-7C53-76DC-8B8E5DD951D1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E8DA91-950E-69A8-1D58-45076AEDF8A8}"/>
              </a:ext>
            </a:extLst>
          </p:cNvPr>
          <p:cNvSpPr txBox="1"/>
          <p:nvPr/>
        </p:nvSpPr>
        <p:spPr>
          <a:xfrm>
            <a:off x="1130431" y="1306400"/>
            <a:ext cx="600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Technique 4 - Permutation Importance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113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7455-39D4-D6AF-652D-DAE01E39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31" y="55674"/>
            <a:ext cx="10515600" cy="9074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2AE0D-1DCB-913A-2BE7-5452F421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160D55-5877-7C53-76DC-8B8E5DD951D1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E8DA91-950E-69A8-1D58-45076AEDF8A8}"/>
              </a:ext>
            </a:extLst>
          </p:cNvPr>
          <p:cNvSpPr txBox="1"/>
          <p:nvPr/>
        </p:nvSpPr>
        <p:spPr>
          <a:xfrm>
            <a:off x="1130431" y="1306400"/>
            <a:ext cx="600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Technique 5 - LASSO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FAB4ED-3202-9200-FF91-B422CC19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77" y="1675732"/>
            <a:ext cx="8038658" cy="51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78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7455-39D4-D6AF-652D-DAE01E39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31" y="55674"/>
            <a:ext cx="10515600" cy="9074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2AE0D-1DCB-913A-2BE7-5452F421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160D55-5877-7C53-76DC-8B8E5DD951D1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E8DA91-950E-69A8-1D58-45076AEDF8A8}"/>
              </a:ext>
            </a:extLst>
          </p:cNvPr>
          <p:cNvSpPr txBox="1"/>
          <p:nvPr/>
        </p:nvSpPr>
        <p:spPr>
          <a:xfrm>
            <a:off x="1130431" y="1306400"/>
            <a:ext cx="600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Technique 6 – RFE(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RandomForestRegressor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788F26-5727-AF4A-7D09-EE2A720B7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5301" y="1825625"/>
            <a:ext cx="7301397" cy="4351338"/>
          </a:xfrm>
        </p:spPr>
      </p:pic>
    </p:spTree>
    <p:extLst>
      <p:ext uri="{BB962C8B-B14F-4D97-AF65-F5344CB8AC3E}">
        <p14:creationId xmlns:p14="http://schemas.microsoft.com/office/powerpoint/2010/main" val="363751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415F-C786-84A2-600A-4E7EEE39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5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Introduction</a:t>
            </a:r>
            <a:br>
              <a:rPr lang="en-US" b="0" i="0" dirty="0">
                <a:solidFill>
                  <a:srgbClr val="FF0000"/>
                </a:solidFill>
                <a:effectLst/>
                <a:latin typeface="Söhne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9CCCC-DBBD-FA66-F82F-A2B9F8B3D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400"/>
            <a:ext cx="10515600" cy="5367777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Significance in Real Estate Analytics:</a:t>
            </a:r>
            <a:endParaRPr lang="en-US" sz="2000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This project addresses the pressing need for accurate property Price and personalized recommendations.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Key Points:</a:t>
            </a:r>
            <a:endParaRPr lang="en-US" sz="2000" b="0" i="0" dirty="0">
              <a:solidFill>
                <a:srgbClr val="FF0000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Real-world Impact: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Our project is not just an exploration but a practical solution aimed at enhancing real estate analytics in a rapidly evolving market.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Dataset Source: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We extract and clean data from the prominent real estate platform, 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Söhne"/>
                <a:hlinkClick r:id="rId2"/>
              </a:rPr>
              <a:t>https://www.99acres.com/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Innovative Methodology: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Comprehensive data analysis, feature engineering, and diverse machine learning models are employed for accurate price predictions and personalized recommendations.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User Engagement: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The integration of a recommendation system, driven by TFIDF Vectorizer, adds an extra layer of user-centric functionality.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Practical Applicability: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The successful deployment of the entire project into a user-friendly website underscores the practical applicability of our approach.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3918D-CD5C-B3A8-F783-B53CAEBF9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6E4FB-4B2C-8A3D-D6C8-C020B7B5165E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29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7455-39D4-D6AF-652D-DAE01E39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31" y="55674"/>
            <a:ext cx="10515600" cy="9074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2AE0D-1DCB-913A-2BE7-5452F421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160D55-5877-7C53-76DC-8B8E5DD951D1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A2A4E5-D233-4F24-CE88-12874C323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817" y="1193280"/>
            <a:ext cx="10561245" cy="4798196"/>
          </a:xfrm>
        </p:spPr>
      </p:pic>
    </p:spTree>
    <p:extLst>
      <p:ext uri="{BB962C8B-B14F-4D97-AF65-F5344CB8AC3E}">
        <p14:creationId xmlns:p14="http://schemas.microsoft.com/office/powerpoint/2010/main" val="69836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F3551C-DE4A-A20B-926E-90B5E87C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30" y="1381512"/>
            <a:ext cx="8015940" cy="517252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440275-55F8-55CB-C898-EC4C2D0A4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431" y="55674"/>
            <a:ext cx="10515600" cy="9074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Feature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DB7A2-69D2-12AA-44BF-33D647C6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1BCA5C-FC6B-3985-0CF0-03A4276E8544}"/>
              </a:ext>
            </a:extLst>
          </p:cNvPr>
          <p:cNvCxnSpPr/>
          <p:nvPr/>
        </p:nvCxnSpPr>
        <p:spPr>
          <a:xfrm>
            <a:off x="933401" y="93325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96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2A7C-D8BA-7850-D183-AA6A14E4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84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Model Selection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F483-A5C6-F85B-CCB8-A63CC13B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38" y="895547"/>
            <a:ext cx="11759153" cy="5854045"/>
          </a:xfrm>
        </p:spPr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Our model selection process involved exploring a diverse set of machine learning models, carefully chosen to address the intricacies of real estate analytics.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Explored Models: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Linear Regression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Support Vector Regressor (SVR):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Ridge Regression: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LASSO Regression: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Decision Tree Regressor: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Random Forest Regressor: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Extra Trees Regressor: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Gradient Boosting Regressor: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AdaBoost Regressor: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MLP Regressor: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400" b="1" i="0" dirty="0" err="1">
                <a:solidFill>
                  <a:srgbClr val="374151"/>
                </a:solidFill>
                <a:effectLst/>
                <a:latin typeface="Söhne"/>
              </a:rPr>
              <a:t>XGBoost</a:t>
            </a:r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 Regressor: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4573D-BAB5-A79D-FBCC-8EE68616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327" y="0"/>
            <a:ext cx="759348" cy="96285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6387E-B468-871C-6905-29C82129C959}"/>
              </a:ext>
            </a:extLst>
          </p:cNvPr>
          <p:cNvCxnSpPr/>
          <p:nvPr/>
        </p:nvCxnSpPr>
        <p:spPr>
          <a:xfrm>
            <a:off x="933401" y="763572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25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CB2E0-8B9D-160E-162C-4859EAE3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238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Evaluation Metrics: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B652-B155-21DD-F60A-94D6563E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R-squared (R²):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measure of how well each model explains the variability in real estate prices.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Mean Absolute Error (MAE):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Representing the average absolute difference between predicted and actual real estate prices.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65984-C861-64AC-2557-B7974732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435C61-3E61-C103-5E59-B252E2FC0D25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5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DE85-8B10-7A2A-3DDD-295506CE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6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Ordinal Encoding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C9168-6EC4-2D28-314A-13D49A86B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359" y="868549"/>
            <a:ext cx="5524108" cy="5921624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D832AA-18EB-86FE-4F2D-773AD58D466B}"/>
              </a:ext>
            </a:extLst>
          </p:cNvPr>
          <p:cNvSpPr/>
          <p:nvPr/>
        </p:nvSpPr>
        <p:spPr>
          <a:xfrm>
            <a:off x="3874418" y="1611074"/>
            <a:ext cx="3827282" cy="556181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B671D-6B96-45C4-64B4-05602604E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4708ED-4F36-4B93-CDE4-2C55DAE13C87}"/>
              </a:ext>
            </a:extLst>
          </p:cNvPr>
          <p:cNvCxnSpPr/>
          <p:nvPr/>
        </p:nvCxnSpPr>
        <p:spPr>
          <a:xfrm>
            <a:off x="715652" y="754144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114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AF95-8B4D-C493-49C6-C22BF32F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149"/>
            <a:ext cx="10515600" cy="62468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OneHotEncoding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85961-7380-788C-E780-8D8FA0B5B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507" y="677469"/>
            <a:ext cx="6004873" cy="6117376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697484-1F9A-E91F-CF43-61AA9DD7F35F}"/>
              </a:ext>
            </a:extLst>
          </p:cNvPr>
          <p:cNvSpPr/>
          <p:nvPr/>
        </p:nvSpPr>
        <p:spPr>
          <a:xfrm>
            <a:off x="3242821" y="1497952"/>
            <a:ext cx="3846135" cy="462823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39DDD-0DB6-5640-8AC6-FE5EB1A7B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BF8FD1-6D6E-0509-A12C-EB6C4F41C59F}"/>
              </a:ext>
            </a:extLst>
          </p:cNvPr>
          <p:cNvCxnSpPr/>
          <p:nvPr/>
        </p:nvCxnSpPr>
        <p:spPr>
          <a:xfrm>
            <a:off x="564823" y="56308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590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87A8-2A31-C064-59D4-FA0C7BB01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249"/>
            <a:ext cx="10515600" cy="69067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OneHotEncoding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With PCA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7430A8-85E7-E08C-3374-38E98DA11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86" y="710463"/>
            <a:ext cx="6195473" cy="5954288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66A10D-6FDE-2E4B-4662-92A6359C14BA}"/>
              </a:ext>
            </a:extLst>
          </p:cNvPr>
          <p:cNvSpPr/>
          <p:nvPr/>
        </p:nvSpPr>
        <p:spPr>
          <a:xfrm>
            <a:off x="3337089" y="1155588"/>
            <a:ext cx="4751109" cy="491103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F25DC-AC37-3CCA-08CA-584F11E83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D04B31-8574-149E-D512-59985295DE7E}"/>
              </a:ext>
            </a:extLst>
          </p:cNvPr>
          <p:cNvCxnSpPr/>
          <p:nvPr/>
        </p:nvCxnSpPr>
        <p:spPr>
          <a:xfrm>
            <a:off x="838200" y="579747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82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3509-C1D5-B167-3E0E-6A70D183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3552"/>
            <a:ext cx="10515600" cy="5869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 Encoder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28B023-3C8A-E713-74C7-49A93761A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207" y="658617"/>
            <a:ext cx="5470493" cy="6044125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E02B7D-F729-04D5-E6B9-5012D24E1C8B}"/>
              </a:ext>
            </a:extLst>
          </p:cNvPr>
          <p:cNvSpPr/>
          <p:nvPr/>
        </p:nvSpPr>
        <p:spPr>
          <a:xfrm>
            <a:off x="3786827" y="1245599"/>
            <a:ext cx="3827282" cy="556181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D376F-B8F9-DDD9-1AA3-D6BE4709E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8A24F2-2F1C-1185-5689-A8B73E9FD77E}"/>
              </a:ext>
            </a:extLst>
          </p:cNvPr>
          <p:cNvCxnSpPr/>
          <p:nvPr/>
        </p:nvCxnSpPr>
        <p:spPr>
          <a:xfrm>
            <a:off x="736863" y="487043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EA98C52-8A08-DB55-31AD-023D744DF0A5}"/>
              </a:ext>
            </a:extLst>
          </p:cNvPr>
          <p:cNvSpPr/>
          <p:nvPr/>
        </p:nvSpPr>
        <p:spPr>
          <a:xfrm>
            <a:off x="8631432" y="1066489"/>
            <a:ext cx="1819374" cy="9144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Best Result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7052B6-C3E6-4D60-761C-73D26505B350}"/>
              </a:ext>
            </a:extLst>
          </p:cNvPr>
          <p:cNvSpPr/>
          <p:nvPr/>
        </p:nvSpPr>
        <p:spPr>
          <a:xfrm>
            <a:off x="7585801" y="13064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02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C57D-8D90-C2E7-2072-19AEB635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172693"/>
            <a:ext cx="10515600" cy="64354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Building Analysis Module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E7D1-3453-3381-097B-234C9287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3254"/>
            <a:ext cx="10515600" cy="5243709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Key Visualizations: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Word Cloud Analysis: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Offers a visual representation of </a:t>
            </a:r>
          </a:p>
          <a:p>
            <a:pPr marL="457200" lvl="1" indent="0" algn="just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prominent features within the real </a:t>
            </a:r>
          </a:p>
          <a:p>
            <a:pPr marL="457200" lvl="1" indent="0" algn="just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estate dataset.</a:t>
            </a:r>
          </a:p>
          <a:p>
            <a:pPr marL="457200" lvl="1" indent="0" algn="just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Provides insights into common </a:t>
            </a:r>
          </a:p>
          <a:p>
            <a:pPr marL="457200" lvl="1" indent="0" algn="just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attributes, guiding our understanding</a:t>
            </a:r>
          </a:p>
          <a:p>
            <a:pPr marL="457200" lvl="1" indent="0" algn="just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of essential property features.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7F988-0774-3402-0D70-669826A5E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249FE2-734F-0321-03FA-CB88FBEF8AF7}"/>
              </a:ext>
            </a:extLst>
          </p:cNvPr>
          <p:cNvCxnSpPr/>
          <p:nvPr/>
        </p:nvCxnSpPr>
        <p:spPr>
          <a:xfrm>
            <a:off x="706225" y="81623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D091568-5EBB-8ED2-2029-268BFA9C5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61" y="1095029"/>
            <a:ext cx="5113254" cy="51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15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63B245-3C09-5CA3-04D6-A13C4E4C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94" y="1701925"/>
            <a:ext cx="6362421" cy="474485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4A2765-B556-3440-2FAD-D3F240CA684A}"/>
              </a:ext>
            </a:extLst>
          </p:cNvPr>
          <p:cNvSpPr txBox="1">
            <a:spLocks/>
          </p:cNvSpPr>
          <p:nvPr/>
        </p:nvSpPr>
        <p:spPr>
          <a:xfrm>
            <a:off x="706225" y="172693"/>
            <a:ext cx="10515600" cy="64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Söhne"/>
              </a:rPr>
              <a:t>Building Analysis Module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DECB4D-DE6D-AB43-BFDD-60928803D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4F2E48-96C8-2DB8-F5E6-CF9EC5AF2EFE}"/>
              </a:ext>
            </a:extLst>
          </p:cNvPr>
          <p:cNvCxnSpPr/>
          <p:nvPr/>
        </p:nvCxnSpPr>
        <p:spPr>
          <a:xfrm>
            <a:off x="706225" y="81623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7601FC-CE9B-5A94-B1C8-0BF32FF99E62}"/>
              </a:ext>
            </a:extLst>
          </p:cNvPr>
          <p:cNvSpPr txBox="1"/>
          <p:nvPr/>
        </p:nvSpPr>
        <p:spPr>
          <a:xfrm>
            <a:off x="1150070" y="1140643"/>
            <a:ext cx="745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31333F"/>
                </a:solidFill>
                <a:effectLst/>
                <a:latin typeface="Source Sans Pro"/>
              </a:rPr>
              <a:t>Sector-wise Price Analysis: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6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2E06BC-E252-FB6E-8130-9D88EB25B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0458"/>
            <a:ext cx="10515600" cy="328403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DEA301-4155-3FCA-85BF-0AA3CD3CFC2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0000"/>
                </a:solidFill>
                <a:latin typeface="Söhne"/>
              </a:rPr>
              <a:t>Dataset</a:t>
            </a:r>
            <a:br>
              <a:rPr lang="en-US" dirty="0">
                <a:solidFill>
                  <a:srgbClr val="FF0000"/>
                </a:solidFill>
                <a:latin typeface="Söhne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2BD5B-42B2-2DE5-E913-1EECE62C7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1A24B3-7ACA-2636-57F7-A4B7B9BE9808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70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6280-F926-A9A1-C6F4-BD6DB4BC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618" y="1128042"/>
            <a:ext cx="10515600" cy="43513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Scatter Plots: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Explores relationships between property area, price, and other factors.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Different colors indicate various dimensions, facilitating a nuanced analysis.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42033-83E5-CFB6-E0CA-AE4B08C22485}"/>
              </a:ext>
            </a:extLst>
          </p:cNvPr>
          <p:cNvSpPr txBox="1">
            <a:spLocks/>
          </p:cNvSpPr>
          <p:nvPr/>
        </p:nvSpPr>
        <p:spPr>
          <a:xfrm>
            <a:off x="706225" y="172693"/>
            <a:ext cx="10515600" cy="64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Söhne"/>
              </a:rPr>
              <a:t>Building Analysis Module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55313-0FF1-5736-E253-CD138833B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B91CA5-DBC9-B2F3-9682-6BDE0C4B9DE3}"/>
              </a:ext>
            </a:extLst>
          </p:cNvPr>
          <p:cNvCxnSpPr/>
          <p:nvPr/>
        </p:nvCxnSpPr>
        <p:spPr>
          <a:xfrm>
            <a:off x="706225" y="81623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54BF95-7BC3-A5B3-A882-9C8AC7848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91" y="2273290"/>
            <a:ext cx="7624963" cy="43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02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A37336-2489-FD24-86AF-8B53DEC39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80" y="1487387"/>
            <a:ext cx="7437749" cy="49825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EED7D9-98EC-1D17-6A89-8BA27FE43896}"/>
              </a:ext>
            </a:extLst>
          </p:cNvPr>
          <p:cNvSpPr txBox="1">
            <a:spLocks/>
          </p:cNvSpPr>
          <p:nvPr/>
        </p:nvSpPr>
        <p:spPr>
          <a:xfrm>
            <a:off x="706225" y="172693"/>
            <a:ext cx="10515600" cy="64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Söhne"/>
              </a:rPr>
              <a:t>Building Analysis Module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69EEC-DF81-EC61-C904-D206C225A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03C6C-3362-5F82-D5D7-BF85A191E0A7}"/>
              </a:ext>
            </a:extLst>
          </p:cNvPr>
          <p:cNvCxnSpPr/>
          <p:nvPr/>
        </p:nvCxnSpPr>
        <p:spPr>
          <a:xfrm>
            <a:off x="706225" y="81623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27C717-7D15-F636-BE01-BBF8DC592217}"/>
              </a:ext>
            </a:extLst>
          </p:cNvPr>
          <p:cNvSpPr txBox="1"/>
          <p:nvPr/>
        </p:nvSpPr>
        <p:spPr>
          <a:xfrm>
            <a:off x="1150070" y="1055802"/>
            <a:ext cx="545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31333F"/>
                </a:solidFill>
                <a:effectLst/>
                <a:latin typeface="Source Sans Pro"/>
              </a:rPr>
              <a:t>Area Vs Price: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87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E6E02-98D0-B65D-D685-7AE95C480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997" y="935825"/>
            <a:ext cx="7779298" cy="52411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BA1487-C438-3ADE-9471-845766F061F9}"/>
              </a:ext>
            </a:extLst>
          </p:cNvPr>
          <p:cNvSpPr txBox="1">
            <a:spLocks/>
          </p:cNvSpPr>
          <p:nvPr/>
        </p:nvSpPr>
        <p:spPr>
          <a:xfrm>
            <a:off x="706225" y="172693"/>
            <a:ext cx="10515600" cy="64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Söhne"/>
              </a:rPr>
              <a:t>Building Analysis Module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18CB5-EF4F-1EB1-5ECC-73A4091E9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C1B09A-E0F3-6B44-355A-C77F13D35F2A}"/>
              </a:ext>
            </a:extLst>
          </p:cNvPr>
          <p:cNvCxnSpPr/>
          <p:nvPr/>
        </p:nvCxnSpPr>
        <p:spPr>
          <a:xfrm>
            <a:off x="706225" y="81623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56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920446-98F9-3738-96B7-87C01EE7BDE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5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FF0000"/>
                </a:solidFill>
                <a:latin typeface="Söhne"/>
              </a:rPr>
              <a:t>Building Recommendation System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EF8E8-67C3-D62F-7087-650EC7C9E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1A10D7-F76A-58E3-6439-99F77CA15CC2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DCB8AB-968E-40FB-FA8B-BA655952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95" y="1789604"/>
            <a:ext cx="11239893" cy="18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5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0C33-ABD2-F8F1-7CD5-32D3983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665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FF0000"/>
                </a:solidFill>
                <a:effectLst/>
                <a:latin typeface="Söhne"/>
              </a:rPr>
              <a:t>Building Recommendation System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A535-8100-6CBC-2F3D-27537703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790"/>
            <a:ext cx="10515600" cy="505517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Our recommendation system is designed to provide users with personalized property suggestions based on their preferences.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Key Components: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TFIDF Vectorizer: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Utilizes Term Frequency-Inverse Document Frequency to analyze user preferences.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Transforms property descriptions into numerical vectors, capturing nuanced details for accurate recommendations.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Integration into Website: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Seamlessly incorporated into a user-friendly website for intuitive interaction.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Enhances accessibility and usability, catering to a diverse user base.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96F3A-3DB3-86B5-C98E-3C0135E76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C0A747-E35B-0AE1-581C-DA27D49153C2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10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D79C-F350-AB2D-25C2-D16B5AD8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extraction through TFIDF vectorization.</a:t>
            </a:r>
          </a:p>
          <a:p>
            <a:r>
              <a:rPr lang="en-US" dirty="0"/>
              <a:t>Cosine similarity used to determine similarity scores.</a:t>
            </a:r>
          </a:p>
          <a:p>
            <a:r>
              <a:rPr lang="en-US" dirty="0"/>
              <a:t>Top 5 scores selected for presenting property suggestions.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8325A2-F767-5977-979E-F598D4C9B8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5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FF0000"/>
                </a:solidFill>
                <a:latin typeface="Söhne"/>
              </a:rPr>
              <a:t>Building Recommendation System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B3A67-A93C-0529-2DB0-6654F0DF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BC5CAE-DFD1-54D3-C642-9F6A1AA60C99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516DD4-95A8-82F0-6314-C858C12F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437" y="3822026"/>
            <a:ext cx="4906117" cy="23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57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69137-9295-6238-C9AC-2FD9A8155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0453"/>
            <a:ext cx="3558848" cy="2522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2B786-6F3B-F534-64CE-F54F2CA7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75" y="1797502"/>
            <a:ext cx="6719625" cy="34083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11FEF5-FA3B-AFE4-D5CA-EDAB8D7481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5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FF0000"/>
                </a:solidFill>
                <a:latin typeface="Söhne"/>
              </a:rPr>
              <a:t>Building Recommendation System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7C858-CC79-EBA9-DE01-75CD6AA39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3D4DF3-7AEB-7070-5965-FE9E575B38E7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D11FEF5-FA3B-AFE4-D5CA-EDAB8D7481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5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FF0000"/>
                </a:solidFill>
                <a:latin typeface="Söhne"/>
              </a:rPr>
              <a:t>Building Recommendation System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7C858-CC79-EBA9-DE01-75CD6AA39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3D4DF3-7AEB-7070-5965-FE9E575B38E7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4C42-4277-6D98-50C6-47E8DB698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15AB1-A7FB-7C7D-EC5B-39C3B0D53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83" y="1328873"/>
            <a:ext cx="11173905" cy="534484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CF08544-2EA3-A421-E751-3FC270E53863}"/>
              </a:ext>
            </a:extLst>
          </p:cNvPr>
          <p:cNvSpPr/>
          <p:nvPr/>
        </p:nvSpPr>
        <p:spPr>
          <a:xfrm>
            <a:off x="4609707" y="2875175"/>
            <a:ext cx="1979629" cy="5538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69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36D9-D9CD-438A-4476-BDBEC0F7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73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Implementation in the Web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ED309-98B0-46F2-7777-AC6828753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7266"/>
            <a:ext cx="10515600" cy="5625608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Practical Implementation: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entire project seamlessly transitions into a user-friendly website, making real estate analytics accessible to a diverse audience.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Integration Highlights: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Machine Learning Models: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Rigorously integrated diverse machine learning models.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Models work collectively to provide accurate real estate price predictions.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Recommendation System: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Incorporated the recommendation system, driven by the TFIDF Vectorizer.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Enhances user engagement by providing personalized property suggestions.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Building Analysis Module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E66AC-57D5-685E-F0FE-F19939589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F324BD-B148-0BF2-D6C7-AD44BC559059}"/>
              </a:ext>
            </a:extLst>
          </p:cNvPr>
          <p:cNvCxnSpPr/>
          <p:nvPr/>
        </p:nvCxnSpPr>
        <p:spPr>
          <a:xfrm>
            <a:off x="933401" y="78242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89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68BE-1F71-18F6-3CEF-625A5774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0421"/>
          </a:xfrm>
        </p:spPr>
        <p:txBody>
          <a:bodyPr>
            <a:normAutofit/>
          </a:bodyPr>
          <a:lstStyle/>
          <a:p>
            <a:pPr algn="ctr"/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Conclusion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517EB-6BA9-82CA-84B9-8A32C89B5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5546"/>
            <a:ext cx="10515600" cy="5281417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Project Achievements: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project has successfully addressed challenges, including a messy dataset, missing values, and complex real estate dynamics.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Quality of Results: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Rigorous evaluations validate the robustness of our Real Estate Price Prediction and Recommendation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XGBoost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consistently emerges as a top performer, achieving a notable score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öhne"/>
              </a:rPr>
              <a:t>of 0.9028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recommendation system adds sophistication, enhancing user engagement and satisfaction.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075CA-AEE0-C31D-6366-251CD8602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A31025-5AFE-23DC-8534-0D202B7B8694}"/>
              </a:ext>
            </a:extLst>
          </p:cNvPr>
          <p:cNvCxnSpPr/>
          <p:nvPr/>
        </p:nvCxnSpPr>
        <p:spPr>
          <a:xfrm>
            <a:off x="838200" y="914399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90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07B5-A3C8-4768-0213-EEE2608C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736"/>
            <a:ext cx="10515600" cy="624688"/>
          </a:xfrm>
        </p:spPr>
        <p:txBody>
          <a:bodyPr>
            <a:noAutofit/>
          </a:bodyPr>
          <a:lstStyle/>
          <a:p>
            <a:pPr algn="ctr"/>
            <a:r>
              <a:rPr lang="en-US" sz="3200" b="1" i="0" dirty="0">
                <a:solidFill>
                  <a:srgbClr val="FF0000"/>
                </a:solidFill>
                <a:effectLst/>
                <a:latin typeface="Söhne"/>
              </a:rPr>
              <a:t>Data Collection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E70B-CFC3-68F9-C77F-953F7D69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7266"/>
            <a:ext cx="10515600" cy="5309697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 Dataset Features</a:t>
            </a:r>
          </a:p>
          <a:p>
            <a:pPr algn="just"/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99acres Dataset: Rich &amp; Diverse Information for Model Training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Capturing Nuances: Comprehensive Data for Influential Factors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0000"/>
                </a:solidFill>
                <a:effectLst/>
                <a:latin typeface="Söhne"/>
              </a:rPr>
              <a:t>Key Points:</a:t>
            </a:r>
          </a:p>
          <a:p>
            <a:pPr algn="just">
              <a:buFont typeface="+mj-lt"/>
              <a:buAutoNum type="arabicPeriod"/>
            </a:pPr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Diversity:</a:t>
            </a:r>
          </a:p>
          <a:p>
            <a:pPr algn="just"/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Encompasses Various Property Types, Locations, and Features</a:t>
            </a:r>
          </a:p>
          <a:p>
            <a:pPr marL="0" indent="0" algn="just">
              <a:buNone/>
            </a:pPr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2.Real-world Relevance:</a:t>
            </a:r>
          </a:p>
          <a:p>
            <a:pPr algn="just"/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Mirrors Real-world Real Estate Scenarios</a:t>
            </a:r>
          </a:p>
          <a:p>
            <a:pPr marL="0" indent="0" algn="just">
              <a:buNone/>
            </a:pPr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3.Accurate Training:</a:t>
            </a:r>
          </a:p>
          <a:p>
            <a:pPr algn="just"/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Large and Varied Dataset Enhances Model Generalization</a:t>
            </a:r>
          </a:p>
          <a:p>
            <a:pPr marL="0" indent="0" algn="just">
              <a:buNone/>
            </a:pPr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4.Challenges and Opportunities:</a:t>
            </a:r>
          </a:p>
          <a:p>
            <a:pPr algn="just"/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Overcoming Missing Values, Uncovering Patterns, and Trends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E6CE6-AAAC-969C-DF24-313EC4E2C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C1FB62-662E-1928-52F7-F7D408608BBE}"/>
              </a:ext>
            </a:extLst>
          </p:cNvPr>
          <p:cNvCxnSpPr/>
          <p:nvPr/>
        </p:nvCxnSpPr>
        <p:spPr>
          <a:xfrm>
            <a:off x="1055017" y="820131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FA89D34-2C27-A680-9C13-2DF3EE0A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067" y="1889998"/>
            <a:ext cx="2743973" cy="29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0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5159-FFA1-9FD4-5F41-B63DA276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836"/>
          </a:xfrm>
        </p:spPr>
        <p:txBody>
          <a:bodyPr>
            <a:normAutofit/>
          </a:bodyPr>
          <a:lstStyle/>
          <a:p>
            <a:pPr algn="ctr"/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Future Directions: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40B27-9F66-C67E-2AE8-115F3846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509"/>
            <a:ext cx="10515600" cy="508345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Promising avenues for future exploration and refinement include: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Deep Learning Approaches: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Exploring the application of deep learning techniques for enhanced predictive modeling.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Dynamic Recommendation Models: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Incorporating dynamic algorithms adapting to changing user preferences over 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User Feedback Integration: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Continuous improvement by incorporating user feedback mechanisms.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4027C-A215-35EF-030E-8863D3E4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3F857F-B5C6-E613-D2C3-088EF8FF6CD9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88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4E56-BFF9-AEBD-786C-3D42CF7B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roject Video">
            <a:hlinkClick r:id="" action="ppaction://media"/>
            <a:extLst>
              <a:ext uri="{FF2B5EF4-FFF2-40B4-BE49-F238E27FC236}">
                <a16:creationId xmlns:a16="http://schemas.microsoft.com/office/drawing/2014/main" id="{3B7BD8B0-72B3-865E-1AD5-DD64AFDA1C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57" y="150829"/>
            <a:ext cx="11953186" cy="6174557"/>
          </a:xfrm>
        </p:spPr>
      </p:pic>
    </p:spTree>
    <p:extLst>
      <p:ext uri="{BB962C8B-B14F-4D97-AF65-F5344CB8AC3E}">
        <p14:creationId xmlns:p14="http://schemas.microsoft.com/office/powerpoint/2010/main" val="238285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78B9-5884-793A-1927-08D0654F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204869"/>
            <a:ext cx="10515600" cy="4078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Data Cleaning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2DB6E-FA09-E730-C1E4-487FEC8E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96"/>
            <a:ext cx="10515600" cy="4721368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Missing Data Handling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Imputation Using ML Techniques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Ensuring Data Integrity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Verification and Validation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 for Meaningful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D4177-4470-B3A9-5DDA-B8BB214AB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552F1F-D588-E25A-5EB2-4746138404C4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8F2D6CC-9D5C-6104-A421-6303015F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96" y="1306400"/>
            <a:ext cx="5730737" cy="3558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7AA54-A84C-9DCE-3DC2-8B47939BB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570" y="4010239"/>
            <a:ext cx="5321397" cy="23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9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A025-1F8A-189E-6A54-07C1DBE97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201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EDA (Exploratory Data Analysis)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B3A7-25CE-CAB6-B2E2-E58B6ADB7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989186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Three-Way EDA: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Our Exploratory Data Analysis (EDA) is a comprehensive three-step process, crucial for understanding the nuances of the dataset and extracting valuable insights.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1. Univariate Analysis: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To understand the distribution of individual variables in isolation.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Techniques: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Descriptive statistics, histograms, and boxplots.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Insights Gained: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Unveiled the spread and central tendency of individual features.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8F5F2-1469-1EE3-D6B7-9E3B19CAC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5B3569-BB0F-D6A0-C6BB-F986AC48443E}"/>
              </a:ext>
            </a:extLst>
          </p:cNvPr>
          <p:cNvCxnSpPr/>
          <p:nvPr/>
        </p:nvCxnSpPr>
        <p:spPr>
          <a:xfrm>
            <a:off x="838200" y="1131216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33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401D-A961-63CB-895B-A83FF36F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01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500" b="1" i="0" dirty="0">
                <a:solidFill>
                  <a:srgbClr val="FF0000"/>
                </a:solidFill>
                <a:effectLst/>
                <a:latin typeface="Söhne"/>
              </a:rPr>
              <a:t>Univariate Analysis</a:t>
            </a:r>
            <a:endParaRPr lang="en-US" sz="25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C25D4-E7B3-FBC4-99CB-5BBA4ECF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3E469B-FA21-BA41-016E-849BFF1DCE8E}"/>
              </a:ext>
            </a:extLst>
          </p:cNvPr>
          <p:cNvCxnSpPr/>
          <p:nvPr/>
        </p:nvCxnSpPr>
        <p:spPr>
          <a:xfrm>
            <a:off x="933401" y="933253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8B09C98-185D-5F3C-0761-00AFA33E2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8" y="1306400"/>
            <a:ext cx="5700589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BDEB25-51BD-0626-EA29-D10C328EF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00" y="1341645"/>
            <a:ext cx="5630587" cy="51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401D-A961-63CB-895B-A83FF36F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01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500" b="1" i="0" dirty="0">
                <a:solidFill>
                  <a:srgbClr val="FF0000"/>
                </a:solidFill>
                <a:effectLst/>
                <a:latin typeface="Söhne"/>
              </a:rPr>
              <a:t>Univariate Analysis</a:t>
            </a:r>
            <a:endParaRPr lang="en-US" sz="25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C25D4-E7B3-FBC4-99CB-5BBA4ECF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11" y="55674"/>
            <a:ext cx="986377" cy="12507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3E469B-FA21-BA41-016E-849BFF1DCE8E}"/>
              </a:ext>
            </a:extLst>
          </p:cNvPr>
          <p:cNvCxnSpPr/>
          <p:nvPr/>
        </p:nvCxnSpPr>
        <p:spPr>
          <a:xfrm>
            <a:off x="933401" y="933253"/>
            <a:ext cx="9927210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3DC6385-4A37-B4D2-5BD0-436DA0730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1716"/>
            <a:ext cx="10515600" cy="4159155"/>
          </a:xfrm>
        </p:spPr>
      </p:pic>
    </p:spTree>
    <p:extLst>
      <p:ext uri="{BB962C8B-B14F-4D97-AF65-F5344CB8AC3E}">
        <p14:creationId xmlns:p14="http://schemas.microsoft.com/office/powerpoint/2010/main" val="203999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1083</Words>
  <Application>Microsoft Office PowerPoint</Application>
  <PresentationFormat>Widescreen</PresentationFormat>
  <Paragraphs>188</Paragraphs>
  <Slides>51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Söhne</vt:lpstr>
      <vt:lpstr>Source Sans Pro</vt:lpstr>
      <vt:lpstr>Wingdings</vt:lpstr>
      <vt:lpstr>Office Theme</vt:lpstr>
      <vt:lpstr>   Machine Learning</vt:lpstr>
      <vt:lpstr>Overview</vt:lpstr>
      <vt:lpstr>Introduction </vt:lpstr>
      <vt:lpstr>PowerPoint Presentation</vt:lpstr>
      <vt:lpstr>Data Collection</vt:lpstr>
      <vt:lpstr>Data Cleaning</vt:lpstr>
      <vt:lpstr>EDA (Exploratory Data Analysis)</vt:lpstr>
      <vt:lpstr>Univariate Analysis</vt:lpstr>
      <vt:lpstr>Univariate Analysis</vt:lpstr>
      <vt:lpstr>Univariate Analysis</vt:lpstr>
      <vt:lpstr>Univariate Analysis</vt:lpstr>
      <vt:lpstr>Univariate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Pandas Profiling:</vt:lpstr>
      <vt:lpstr>Multivariate Analysis</vt:lpstr>
      <vt:lpstr>Multivariate Analysis</vt:lpstr>
      <vt:lpstr>Outlier Detection</vt:lpstr>
      <vt:lpstr>Outlier Detection</vt:lpstr>
      <vt:lpstr>Outlier Detection</vt:lpstr>
      <vt:lpstr>Feature Selection</vt:lpstr>
      <vt:lpstr>Feature Selection</vt:lpstr>
      <vt:lpstr>Feature Selection</vt:lpstr>
      <vt:lpstr>Feature Selection</vt:lpstr>
      <vt:lpstr>Feature Selection</vt:lpstr>
      <vt:lpstr>Feature Selection</vt:lpstr>
      <vt:lpstr>Feature Selection</vt:lpstr>
      <vt:lpstr>Feature Selection</vt:lpstr>
      <vt:lpstr>Model Selection</vt:lpstr>
      <vt:lpstr>Evaluation Metrics:</vt:lpstr>
      <vt:lpstr>Ordinal Encoding </vt:lpstr>
      <vt:lpstr>OneHotEncoding </vt:lpstr>
      <vt:lpstr>OneHotEncoding With PCA </vt:lpstr>
      <vt:lpstr>Target Encoder </vt:lpstr>
      <vt:lpstr>Building Analysis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Recommendation System</vt:lpstr>
      <vt:lpstr>PowerPoint Presentation</vt:lpstr>
      <vt:lpstr>PowerPoint Presentation</vt:lpstr>
      <vt:lpstr>PowerPoint Presentation</vt:lpstr>
      <vt:lpstr>Implementation in the Web</vt:lpstr>
      <vt:lpstr>Conclusion</vt:lpstr>
      <vt:lpstr>Future Directions: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"Advancing Real Estate Analytics: A Machine Learning Approach for Price Prediction and Personalized Recommendations"</dc:title>
  <dc:creator>Tipu Sultan</dc:creator>
  <cp:lastModifiedBy>Tipu Sultan</cp:lastModifiedBy>
  <cp:revision>8</cp:revision>
  <dcterms:created xsi:type="dcterms:W3CDTF">2023-12-12T07:00:25Z</dcterms:created>
  <dcterms:modified xsi:type="dcterms:W3CDTF">2023-12-15T04:03:47Z</dcterms:modified>
</cp:coreProperties>
</file>